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9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10.xml" ContentType="application/vnd.openxmlformats-officedocument.theme+xml"/>
  <Override PartName="/ppt/slideLayouts/slideLayout34.xml" ContentType="application/vnd.openxmlformats-officedocument.presentationml.slideLayout+xml"/>
  <Override PartName="/ppt/theme/theme11.xml" ContentType="application/vnd.openxmlformats-officedocument.theme+xml"/>
  <Override PartName="/ppt/slideLayouts/slideLayout35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805" r:id="rId2"/>
    <p:sldMasterId id="2147483655" r:id="rId3"/>
    <p:sldMasterId id="2147483665" r:id="rId4"/>
    <p:sldMasterId id="2147483660" r:id="rId5"/>
    <p:sldMasterId id="2147483672" r:id="rId6"/>
    <p:sldMasterId id="2147483815" r:id="rId7"/>
    <p:sldMasterId id="2147483817" r:id="rId8"/>
    <p:sldMasterId id="2147483827" r:id="rId9"/>
    <p:sldMasterId id="2147483830" r:id="rId10"/>
    <p:sldMasterId id="2147483834" r:id="rId11"/>
    <p:sldMasterId id="2147483836" r:id="rId12"/>
  </p:sldMasterIdLst>
  <p:notesMasterIdLst>
    <p:notesMasterId r:id="rId21"/>
  </p:notesMasterIdLst>
  <p:sldIdLst>
    <p:sldId id="259" r:id="rId13"/>
    <p:sldId id="260" r:id="rId14"/>
    <p:sldId id="261" r:id="rId15"/>
    <p:sldId id="262" r:id="rId16"/>
    <p:sldId id="263" r:id="rId17"/>
    <p:sldId id="266" r:id="rId18"/>
    <p:sldId id="264" r:id="rId19"/>
    <p:sldId id="265" r:id="rId20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7372"/>
    <a:srgbClr val="3BB3E5"/>
    <a:srgbClr val="F5EA60"/>
    <a:srgbClr val="004A97"/>
    <a:srgbClr val="FF8200"/>
    <a:srgbClr val="8CC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393"/>
  </p:normalViewPr>
  <p:slideViewPr>
    <p:cSldViewPr snapToGrid="0" snapToObjects="1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man Peeters" userId="c5ca0a72-dbf1-4cac-9d8a-aab79f159b68" providerId="ADAL" clId="{407C3287-BC61-4540-99B8-53C77F3F221F}"/>
    <pc:docChg chg="undo custSel modSld">
      <pc:chgData name="Herman Peeters" userId="c5ca0a72-dbf1-4cac-9d8a-aab79f159b68" providerId="ADAL" clId="{407C3287-BC61-4540-99B8-53C77F3F221F}" dt="2023-02-28T10:38:49.248" v="3" actId="1076"/>
      <pc:docMkLst>
        <pc:docMk/>
      </pc:docMkLst>
      <pc:sldChg chg="modSp mod">
        <pc:chgData name="Herman Peeters" userId="c5ca0a72-dbf1-4cac-9d8a-aab79f159b68" providerId="ADAL" clId="{407C3287-BC61-4540-99B8-53C77F3F221F}" dt="2023-02-28T10:38:49.248" v="3" actId="1076"/>
        <pc:sldMkLst>
          <pc:docMk/>
          <pc:sldMk cId="354280305" sldId="259"/>
        </pc:sldMkLst>
        <pc:spChg chg="mod">
          <ac:chgData name="Herman Peeters" userId="c5ca0a72-dbf1-4cac-9d8a-aab79f159b68" providerId="ADAL" clId="{407C3287-BC61-4540-99B8-53C77F3F221F}" dt="2023-02-28T10:38:49.248" v="3" actId="1076"/>
          <ac:spMkLst>
            <pc:docMk/>
            <pc:sldMk cId="354280305" sldId="259"/>
            <ac:spMk id="2" creationId="{00000000-0000-0000-0000-000000000000}"/>
          </ac:spMkLst>
        </pc:spChg>
        <pc:spChg chg="mod">
          <ac:chgData name="Herman Peeters" userId="c5ca0a72-dbf1-4cac-9d8a-aab79f159b68" providerId="ADAL" clId="{407C3287-BC61-4540-99B8-53C77F3F221F}" dt="2023-02-28T10:38:32.665" v="0" actId="1076"/>
          <ac:spMkLst>
            <pc:docMk/>
            <pc:sldMk cId="354280305" sldId="25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B2B9-1C6E-B04C-BE37-21A582505595}" type="datetimeFigureOut">
              <a:rPr lang="nl-NL" smtClean="0"/>
              <a:t>28-2-2023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 dirty="0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ED3FA-2408-F140-8A24-61F0C51B42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63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1840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52048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99401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op een pictogram om een object toe te voegen</a:t>
            </a:r>
          </a:p>
        </p:txBody>
      </p:sp>
    </p:spTree>
    <p:extLst>
      <p:ext uri="{BB962C8B-B14F-4D97-AF65-F5344CB8AC3E}">
        <p14:creationId xmlns:p14="http://schemas.microsoft.com/office/powerpoint/2010/main" val="1246408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011585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832503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60865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35175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847946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977472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2553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024752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43201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61862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1201" y="-2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478622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34946" y="0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42946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6445386" y="-1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9037386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76950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943569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5528227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974560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99848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"/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</p:sp>
      <p:sp>
        <p:nvSpPr>
          <p:cNvPr id="15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</p:sp>
      <p:sp>
        <p:nvSpPr>
          <p:cNvPr id="17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</p:sp>
      <p:sp>
        <p:nvSpPr>
          <p:cNvPr id="18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</p:sp>
      <p:sp>
        <p:nvSpPr>
          <p:cNvPr id="19" name="Rechthoek 18"/>
          <p:cNvSpPr/>
          <p:nvPr userDrawn="1"/>
        </p:nvSpPr>
        <p:spPr>
          <a:xfrm>
            <a:off x="3141133" y="0"/>
            <a:ext cx="5943600" cy="6253935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3657600" y="2410063"/>
            <a:ext cx="4921743" cy="357163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21" name="Titel 5"/>
          <p:cNvSpPr>
            <a:spLocks noGrp="1"/>
          </p:cNvSpPr>
          <p:nvPr>
            <p:ph type="title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cxnSp>
        <p:nvCxnSpPr>
          <p:cNvPr id="22" name="Rechte verbindingslijn 21"/>
          <p:cNvCxnSpPr/>
          <p:nvPr userDrawn="1"/>
        </p:nvCxnSpPr>
        <p:spPr>
          <a:xfrm flipH="1">
            <a:off x="3688422" y="789600"/>
            <a:ext cx="4879507" cy="117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1568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5509725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4108503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8133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60649" y="3104666"/>
            <a:ext cx="2626732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633519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05847" y="3104666"/>
            <a:ext cx="2654802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095" y="0"/>
            <a:ext cx="2640306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0220832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op een pictogram om een object toe te voegen</a:t>
            </a:r>
          </a:p>
        </p:txBody>
      </p:sp>
    </p:spTree>
    <p:extLst>
      <p:ext uri="{BB962C8B-B14F-4D97-AF65-F5344CB8AC3E}">
        <p14:creationId xmlns:p14="http://schemas.microsoft.com/office/powerpoint/2010/main" val="29196614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3714152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04355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+ 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7" y="704084"/>
            <a:ext cx="10891923" cy="59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89192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829007"/>
            <a:ext cx="10891697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65068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08282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61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8904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938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8268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6680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3">
            <a:extLst>
              <a:ext uri="{FF2B5EF4-FFF2-40B4-BE49-F238E27FC236}">
                <a16:creationId xmlns:a16="http://schemas.microsoft.com/office/drawing/2014/main" id="{973F3E64-45F5-6E47-BF8C-77239A76A1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1" name="Tijdelijke aanduiding voor afbeelding 3">
            <a:extLst>
              <a:ext uri="{FF2B5EF4-FFF2-40B4-BE49-F238E27FC236}">
                <a16:creationId xmlns:a16="http://schemas.microsoft.com/office/drawing/2014/main" id="{46CDCD91-F1AE-3346-9CED-D53A23D6CA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3" name="Tijdelijke aanduiding voor afbeelding 3">
            <a:extLst>
              <a:ext uri="{FF2B5EF4-FFF2-40B4-BE49-F238E27FC236}">
                <a16:creationId xmlns:a16="http://schemas.microsoft.com/office/drawing/2014/main" id="{1BC73371-32A4-EF40-88CD-FFDE196524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6" name="Tijdelijke aanduiding voor afbeelding 3">
            <a:extLst>
              <a:ext uri="{FF2B5EF4-FFF2-40B4-BE49-F238E27FC236}">
                <a16:creationId xmlns:a16="http://schemas.microsoft.com/office/drawing/2014/main" id="{36FD08B3-27DF-3045-BB21-9AE9B9AADD1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/>
          <p:cNvSpPr/>
          <p:nvPr userDrawn="1"/>
        </p:nvSpPr>
        <p:spPr>
          <a:xfrm>
            <a:off x="3147896" y="-1"/>
            <a:ext cx="5929736" cy="6253936"/>
          </a:xfrm>
          <a:prstGeom prst="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1722088D-55D4-1A4F-8460-7D25A386C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4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600" y="2751909"/>
            <a:ext cx="4921743" cy="3125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340826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4482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0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34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9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9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9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46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39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5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2" r:id="rId2"/>
    <p:sldLayoutId id="2147483802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86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82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38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82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>
          <a:xfrm>
            <a:off x="1028451" y="3666473"/>
            <a:ext cx="9911165" cy="679110"/>
          </a:xfrm>
        </p:spPr>
        <p:txBody>
          <a:bodyPr/>
          <a:lstStyle/>
          <a:p>
            <a:r>
              <a:rPr lang="nl-NL" dirty="0"/>
              <a:t>Hoofdstuk 9 DGS</a:t>
            </a:r>
          </a:p>
          <a:p>
            <a:r>
              <a:rPr lang="nl-NL" dirty="0"/>
              <a:t>De kosten van grond.</a:t>
            </a:r>
          </a:p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1222812" y="4946181"/>
            <a:ext cx="9911165" cy="411156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8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094264" y="-75188"/>
            <a:ext cx="10003472" cy="1482788"/>
          </a:xfrm>
        </p:spPr>
        <p:txBody>
          <a:bodyPr/>
          <a:lstStyle/>
          <a:p>
            <a:r>
              <a:rPr lang="nl-NL" dirty="0"/>
              <a:t>Kostensoorten grond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101638" y="1449977"/>
            <a:ext cx="10003472" cy="4428536"/>
          </a:xfrm>
        </p:spPr>
        <p:txBody>
          <a:bodyPr/>
          <a:lstStyle/>
          <a:p>
            <a:r>
              <a:rPr lang="nl-NL" dirty="0"/>
              <a:t>Bij kosten van grond hebben we te maken met de volgende kosten: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Grondrente voor grond in eigendom.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Pacht bij een regulier pachtcontract.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Kosten van erfpacht.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Kosten van geliberaliseerde pacht.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De kosten van investeringen in grond.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Grond- en waterschapslasten.</a:t>
            </a:r>
          </a:p>
        </p:txBody>
      </p:sp>
    </p:spTree>
    <p:extLst>
      <p:ext uri="{BB962C8B-B14F-4D97-AF65-F5344CB8AC3E}">
        <p14:creationId xmlns:p14="http://schemas.microsoft.com/office/powerpoint/2010/main" val="2264802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" y="88097"/>
            <a:ext cx="12192000" cy="1482788"/>
          </a:xfrm>
        </p:spPr>
        <p:txBody>
          <a:bodyPr/>
          <a:lstStyle/>
          <a:p>
            <a:r>
              <a:rPr lang="nl-NL" dirty="0"/>
              <a:t>Grondrente voor grond in eigendom.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" y="1658982"/>
            <a:ext cx="12191999" cy="4219531"/>
          </a:xfrm>
        </p:spPr>
        <p:txBody>
          <a:bodyPr/>
          <a:lstStyle/>
          <a:p>
            <a:r>
              <a:rPr lang="nl-NL" sz="2400" dirty="0"/>
              <a:t>Grond in eigendom:</a:t>
            </a:r>
          </a:p>
          <a:p>
            <a:endParaRPr lang="nl-NL" sz="2400" dirty="0"/>
          </a:p>
          <a:p>
            <a:pPr marL="342900" indent="-342900">
              <a:buFontTx/>
              <a:buChar char="-"/>
            </a:pPr>
            <a:r>
              <a:rPr lang="nl-NL" sz="2400" dirty="0"/>
              <a:t>Meestal waardevast.</a:t>
            </a:r>
          </a:p>
          <a:p>
            <a:pPr marL="342900" indent="-342900">
              <a:buFontTx/>
              <a:buChar char="-"/>
            </a:pPr>
            <a:endParaRPr lang="nl-NL" sz="2400" dirty="0"/>
          </a:p>
          <a:p>
            <a:pPr marL="457200" indent="-457200">
              <a:buFontTx/>
              <a:buChar char="-"/>
            </a:pPr>
            <a:r>
              <a:rPr lang="nl-NL" sz="2400" dirty="0"/>
              <a:t>Er wordt wel veel kapitaal vastgelegd, daardoor berekenen we altijd rente (of er nu geld geleend wordt of zelf geïnvesteerd).</a:t>
            </a:r>
          </a:p>
          <a:p>
            <a:pPr marL="457200" indent="-457200">
              <a:buFontTx/>
              <a:buChar char="-"/>
            </a:pPr>
            <a:endParaRPr lang="nl-NL" sz="2400" dirty="0"/>
          </a:p>
          <a:p>
            <a:pPr marL="457200" indent="-457200">
              <a:buFontTx/>
              <a:buChar char="-"/>
            </a:pPr>
            <a:r>
              <a:rPr lang="nl-NL" sz="2400" dirty="0"/>
              <a:t>In de boekhouding rekenen we met grond in </a:t>
            </a:r>
            <a:r>
              <a:rPr lang="nl-NL" sz="2400" b="1" dirty="0"/>
              <a:t>verpachte staat. </a:t>
            </a:r>
            <a:r>
              <a:rPr lang="nl-NL" sz="2400" dirty="0"/>
              <a:t>Dit is 50 % van de </a:t>
            </a:r>
            <a:r>
              <a:rPr lang="nl-NL" sz="2400" b="1" dirty="0"/>
              <a:t>vrije verkeerswaarde.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6527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16405"/>
            <a:ext cx="12192001" cy="1482788"/>
          </a:xfrm>
        </p:spPr>
        <p:txBody>
          <a:bodyPr/>
          <a:lstStyle/>
          <a:p>
            <a:r>
              <a:rPr lang="nl-NL" dirty="0"/>
              <a:t>Pacht bij een regulier pachtcontract.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482788"/>
            <a:ext cx="12192000" cy="4735132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400" dirty="0"/>
              <a:t>Komt steeds minder voor.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400" dirty="0"/>
              <a:t>Verlenging van de pacht gebeurt totdat je een bepaalde leeftijd hebt bereikt.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400" dirty="0"/>
              <a:t>Daarnaast zijn er nog enkele gunstige voorwaarden (b.v. eigenaar is verplicht om perceel bij verkoop eerst aan jou aan te bieden).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400" dirty="0"/>
              <a:t>Grond is langdurig in gebruik – wordt dus gerekend bij de vaste bedrijfsoppervlakte.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400" dirty="0"/>
              <a:t>Pachtsom betaal je aan de eigenaar. Meenemen als kostenpost.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400" dirty="0"/>
              <a:t>Grond- en waterschapslasten en investeringen meenemen in de kosten.</a:t>
            </a:r>
          </a:p>
        </p:txBody>
      </p:sp>
    </p:spTree>
    <p:extLst>
      <p:ext uri="{BB962C8B-B14F-4D97-AF65-F5344CB8AC3E}">
        <p14:creationId xmlns:p14="http://schemas.microsoft.com/office/powerpoint/2010/main" val="32290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50733"/>
            <a:ext cx="12192001" cy="1482788"/>
          </a:xfrm>
        </p:spPr>
        <p:txBody>
          <a:bodyPr/>
          <a:lstStyle/>
          <a:p>
            <a:r>
              <a:rPr lang="nl-NL" dirty="0"/>
              <a:t>Kosten van erfpacht.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432055"/>
            <a:ext cx="12192000" cy="4694425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000" dirty="0"/>
              <a:t>Grond is langdurig in gebruik, dus kun je die rekenen bij de vaste bedrijfsoppervlakte.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000" dirty="0"/>
              <a:t>De pachtkosten die je voor erfpachtgrond betaalt heet </a:t>
            </a:r>
            <a:r>
              <a:rPr lang="nl-NL" sz="2000" b="1" dirty="0"/>
              <a:t>canon</a:t>
            </a:r>
            <a:r>
              <a:rPr lang="nl-NL" sz="2000" dirty="0"/>
              <a:t>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000" dirty="0"/>
              <a:t>Grond- en waterschapslasten en investeringen meenemen in de kosten.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000" dirty="0"/>
              <a:t>Erfpachtrecht is vrij verhandelbaar en kun je ook zelf in je testament zitten. Het heeft economische waarde i.t.t. pachtrecht.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000" dirty="0"/>
              <a:t>Erfpachtrecht bezit een looptijd van minimaal 26 jaar.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000" dirty="0"/>
              <a:t>Na afloop kan de grond door de eigenaar verkocht worden, mits er geen recht is op verlenging of het recht om de grond te kopen door de </a:t>
            </a:r>
            <a:r>
              <a:rPr lang="nl-NL" sz="2000" dirty="0" err="1"/>
              <a:t>erfpachrtrechthouder</a:t>
            </a:r>
            <a:r>
              <a:rPr lang="nl-NL" sz="2000" dirty="0"/>
              <a:t>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000" dirty="0"/>
              <a:t>Erfpachtrecht kan gebruikt worden als financiering. Heeft dus economische waarde.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sz="2000" dirty="0"/>
              <a:t>Fiscale regels zijn moeilijk. We schrijven bedrijfseconomisch niet af op erfpacht.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071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50733"/>
            <a:ext cx="12192001" cy="1482788"/>
          </a:xfrm>
        </p:spPr>
        <p:txBody>
          <a:bodyPr/>
          <a:lstStyle/>
          <a:p>
            <a:r>
              <a:rPr lang="nl-NL" dirty="0"/>
              <a:t>Kosten van geliberaliseerde pacht.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432055"/>
            <a:ext cx="12192000" cy="4694425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/>
              <a:t>Bij geliberaliseerde pacht heeft de pachter minder rechten.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/>
              <a:t>Er is variatie in de contracten (soms pachten grond, soms alleen afname van gewas, soms extra afspraken bemesting).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/>
              <a:t>Maximaal 12 jaar.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/>
              <a:t>Grond wordt meegenomen als ‘</a:t>
            </a:r>
            <a:r>
              <a:rPr lang="nl-NL" b="1" dirty="0"/>
              <a:t>los land’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/>
              <a:t>Pachtprijs is veel hoger dan bij reguliere pacht.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747622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" y="-75188"/>
            <a:ext cx="12192000" cy="1482788"/>
          </a:xfrm>
        </p:spPr>
        <p:txBody>
          <a:bodyPr/>
          <a:lstStyle/>
          <a:p>
            <a:r>
              <a:rPr lang="nl-NL" dirty="0"/>
              <a:t>Kosten van investeringen in de grond.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" y="1482788"/>
            <a:ext cx="12191999" cy="4395725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nl-NL" dirty="0"/>
              <a:t>Vaak alleen bij erfpacht en reguliere pacht. Langdurig in gebruik.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/>
              <a:t>Denk aan draineren, kilveren (egaliseren), aanleggen </a:t>
            </a:r>
            <a:r>
              <a:rPr lang="nl-NL" dirty="0" err="1"/>
              <a:t>kavelpad</a:t>
            </a:r>
            <a:r>
              <a:rPr lang="nl-NL" dirty="0"/>
              <a:t>, vaste beregening.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/>
              <a:t>Op sommige investeringen wordt ook afgeschreven (geen restwaarde).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/>
              <a:t>Pacht opzeggen of verkoop voordat investeringen zijn </a:t>
            </a:r>
            <a:r>
              <a:rPr lang="nl-NL" dirty="0" err="1"/>
              <a:t>afgeschreven:hou</a:t>
            </a:r>
            <a:r>
              <a:rPr lang="nl-NL" dirty="0"/>
              <a:t> rekening met de restwaarde bij teruggave of verkoop grond.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/>
              <a:t>Duur van een pachtcontract is maximaal 12 jaar.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/>
              <a:t>Niet automatisch recht op een nieuw pachtcontract.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/>
              <a:t>De grond wordt gezien als los land.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/>
              <a:t>Pachtprijs is vaak hoger dan de reguliere pacht.</a:t>
            </a:r>
          </a:p>
        </p:txBody>
      </p:sp>
    </p:spTree>
    <p:extLst>
      <p:ext uri="{BB962C8B-B14F-4D97-AF65-F5344CB8AC3E}">
        <p14:creationId xmlns:p14="http://schemas.microsoft.com/office/powerpoint/2010/main" val="41537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0" y="-55593"/>
            <a:ext cx="12318274" cy="1482788"/>
          </a:xfrm>
        </p:spPr>
        <p:txBody>
          <a:bodyPr/>
          <a:lstStyle/>
          <a:p>
            <a:r>
              <a:rPr lang="nl-NL" dirty="0"/>
              <a:t>Grond- en waterschapslasten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567543"/>
            <a:ext cx="12192000" cy="4310970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nl-NL" dirty="0"/>
              <a:t>Grondlasten hebben te maken met kavelruil of landinrichtingsactiviteiten (b.v. ruilverkaveling).</a:t>
            </a:r>
          </a:p>
          <a:p>
            <a:pPr marL="457200" indent="-457200">
              <a:buFontTx/>
              <a:buChar char="-"/>
            </a:pPr>
            <a:r>
              <a:rPr lang="nl-NL" dirty="0"/>
              <a:t>Kosten zijn hoog en worden gespreid </a:t>
            </a:r>
            <a:r>
              <a:rPr lang="nl-NL" dirty="0" err="1"/>
              <a:t>ove</a:t>
            </a:r>
            <a:r>
              <a:rPr lang="nl-NL" dirty="0"/>
              <a:t> </a:t>
            </a:r>
            <a:r>
              <a:rPr lang="nl-NL" dirty="0" err="1"/>
              <a:t>rmeerdere</a:t>
            </a:r>
            <a:r>
              <a:rPr lang="nl-NL" dirty="0"/>
              <a:t> jaren.</a:t>
            </a:r>
          </a:p>
          <a:p>
            <a:pPr marL="457200" indent="-457200">
              <a:buFontTx/>
              <a:buChar char="-"/>
            </a:pPr>
            <a:r>
              <a:rPr lang="nl-NL" dirty="0"/>
              <a:t>Bij verpachte grond is er een verdeling tussen eigenaarslasten en gebruikerslasten.</a:t>
            </a:r>
          </a:p>
          <a:p>
            <a:pPr marL="457200" indent="-457200">
              <a:buFontTx/>
              <a:buChar char="-"/>
            </a:pPr>
            <a:r>
              <a:rPr lang="nl-NL" dirty="0"/>
              <a:t>Waterschapsrechten worden betaald door:</a:t>
            </a: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nl-NL" dirty="0"/>
              <a:t>De eigenaar zelf als deze de grond gebruikt.</a:t>
            </a: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nl-NL" dirty="0"/>
              <a:t>De erfpachter bij erfpachtgrond.</a:t>
            </a: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nl-NL" dirty="0"/>
              <a:t>Reguliere pacht ( </a:t>
            </a:r>
          </a:p>
        </p:txBody>
      </p:sp>
    </p:spTree>
    <p:extLst>
      <p:ext uri="{BB962C8B-B14F-4D97-AF65-F5344CB8AC3E}">
        <p14:creationId xmlns:p14="http://schemas.microsoft.com/office/powerpoint/2010/main" val="373549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D2B8F816-62C4-4076-A610-53A6865A7CBF}"/>
    </a:ext>
  </a:extLst>
</a:theme>
</file>

<file path=ppt/theme/theme10.xml><?xml version="1.0" encoding="utf-8"?>
<a:theme xmlns:a="http://schemas.openxmlformats.org/drawingml/2006/main" name="1_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F6F927DA-9BFB-42BF-A5DE-49C30E4F6F4F}"/>
    </a:ext>
  </a:extLst>
</a:theme>
</file>

<file path=ppt/theme/theme11.xml><?xml version="1.0" encoding="utf-8"?>
<a:theme xmlns:a="http://schemas.openxmlformats.org/drawingml/2006/main" name="1_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50182142-533E-4307-9471-C75CB2034AB6}"/>
    </a:ext>
  </a:extLst>
</a:theme>
</file>

<file path=ppt/theme/theme12.xml><?xml version="1.0" encoding="utf-8"?>
<a:theme xmlns:a="http://schemas.openxmlformats.org/drawingml/2006/main" name="1_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63742E62-CBD2-4DFF-A1E1-D5FD504A002E}"/>
    </a:ext>
  </a:extLst>
</a:theme>
</file>

<file path=ppt/theme/theme1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16471F97-A7CC-440D-86B1-C2A0AF2E2124}"/>
    </a:ext>
  </a:extLst>
</a:theme>
</file>

<file path=ppt/theme/theme3.xml><?xml version="1.0" encoding="utf-8"?>
<a:theme xmlns:a="http://schemas.openxmlformats.org/drawingml/2006/main" name="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CD1DBB27-5ADD-40E6-AD77-70B283552B69}"/>
    </a:ext>
  </a:extLst>
</a:theme>
</file>

<file path=ppt/theme/theme4.xml><?xml version="1.0" encoding="utf-8"?>
<a:theme xmlns:a="http://schemas.openxmlformats.org/drawingml/2006/main" name="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F7CEB384-9F65-4471-847B-746ADF066766}"/>
    </a:ext>
  </a:extLst>
</a:theme>
</file>

<file path=ppt/theme/theme5.xml><?xml version="1.0" encoding="utf-8"?>
<a:theme xmlns:a="http://schemas.openxmlformats.org/drawingml/2006/main" name="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902D0FD5-5328-44FA-B20D-4F8EEE6D09E0}"/>
    </a:ext>
  </a:extLst>
</a:theme>
</file>

<file path=ppt/theme/theme6.xml><?xml version="1.0" encoding="utf-8"?>
<a:theme xmlns:a="http://schemas.openxmlformats.org/drawingml/2006/main" name="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F87215CB-26F8-4045-8938-8C814F3EC848}"/>
    </a:ext>
  </a:extLst>
</a:theme>
</file>

<file path=ppt/theme/theme7.xml><?xml version="1.0" encoding="utf-8"?>
<a:theme xmlns:a="http://schemas.openxmlformats.org/drawingml/2006/main" name="1_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48D86C1C-7CFC-49BA-85E7-8D93064F9E92}"/>
    </a:ext>
  </a:extLst>
</a:theme>
</file>

<file path=ppt/theme/theme8.xml><?xml version="1.0" encoding="utf-8"?>
<a:theme xmlns:a="http://schemas.openxmlformats.org/drawingml/2006/main" name="1_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200678BF-11C0-463C-A6E1-F9F32FFAF1D8}"/>
    </a:ext>
  </a:extLst>
</a:theme>
</file>

<file path=ppt/theme/theme9.xml><?xml version="1.0" encoding="utf-8"?>
<a:theme xmlns:a="http://schemas.openxmlformats.org/drawingml/2006/main" name="1_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D708A05D-FEF1-448F-A33D-4F4E6566F0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CITAVERDE Powerpoint template Nieuwe Stijl</Template>
  <TotalTime>279</TotalTime>
  <Words>542</Words>
  <Application>Microsoft Office PowerPoint</Application>
  <PresentationFormat>Breedbeeld</PresentationFormat>
  <Paragraphs>67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12</vt:i4>
      </vt:variant>
      <vt:variant>
        <vt:lpstr>Diatitels</vt:lpstr>
      </vt:variant>
      <vt:variant>
        <vt:i4>8</vt:i4>
      </vt:variant>
    </vt:vector>
  </HeadingPairs>
  <TitlesOfParts>
    <vt:vector size="23" baseType="lpstr">
      <vt:lpstr>Arial</vt:lpstr>
      <vt:lpstr>Calibri</vt:lpstr>
      <vt:lpstr>Courier New</vt:lpstr>
      <vt:lpstr>Achtergrond cover</vt:lpstr>
      <vt:lpstr>Achtergrond wit</vt:lpstr>
      <vt:lpstr>Achtergrond wit_watermerk</vt:lpstr>
      <vt:lpstr>Achtergrond groen_watermerk</vt:lpstr>
      <vt:lpstr>Achtergrond_halfgroen</vt:lpstr>
      <vt:lpstr>Achtergrond groen, watermerk + beeldmerk</vt:lpstr>
      <vt:lpstr>1_Achtergrond cover</vt:lpstr>
      <vt:lpstr>1_Achtergrond wit</vt:lpstr>
      <vt:lpstr>1_Achtergrond wit_watermerk</vt:lpstr>
      <vt:lpstr>1_Achtergrond groen_watermerk</vt:lpstr>
      <vt:lpstr>1_Achtergrond_halfgroen</vt:lpstr>
      <vt:lpstr>1_Achtergrond groen, watermerk + beeldmerk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CITAVERDE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Herman Janssen</dc:creator>
  <cp:lastModifiedBy>Herman Peeters</cp:lastModifiedBy>
  <cp:revision>24</cp:revision>
  <dcterms:created xsi:type="dcterms:W3CDTF">2019-08-27T09:01:41Z</dcterms:created>
  <dcterms:modified xsi:type="dcterms:W3CDTF">2023-02-28T10:38:52Z</dcterms:modified>
</cp:coreProperties>
</file>